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617" r:id="rId2"/>
    <p:sldId id="618" r:id="rId3"/>
    <p:sldId id="619" r:id="rId4"/>
    <p:sldId id="620" r:id="rId5"/>
    <p:sldId id="621" r:id="rId6"/>
    <p:sldId id="61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B15709-68E6-4DD1-8EAB-A29E51F5A20E}" type="datetimeFigureOut">
              <a:rPr lang="en-GB" smtClean="0"/>
              <a:t>27/03/2025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46D8B-D160-48C8-945C-971EF6123F87}" type="slidenum">
              <a:rPr lang="en-GB" smtClean="0"/>
              <a:t>‹#›</a:t>
            </a:fld>
            <a:endParaRPr lang="en-GB"/>
          </a:p>
        </p:txBody>
      </p:sp>
    </p:spTree>
    <p:extLst>
      <p:ext uri="{BB962C8B-B14F-4D97-AF65-F5344CB8AC3E}">
        <p14:creationId xmlns:p14="http://schemas.microsoft.com/office/powerpoint/2010/main" val="694128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I’m Lynn Nichol and I’m one of the lay representative for Worcester Diocese for General Synod.  I’m really sorry I can’t be at Diocesan Synod in person, but I have a long standing family commitment today.  Before I start I realise that living in love and faith and prayers of love of faith are a very personal issue for many people and I’m sure there are diverse views in the room.  I will keep my comments to a </a:t>
            </a:r>
            <a:r>
              <a:rPr lang="en-GB" dirty="0" err="1"/>
              <a:t>factural</a:t>
            </a:r>
            <a:r>
              <a:rPr lang="en-GB" dirty="0"/>
              <a:t> report around what was presented at Synod and I’m sure others who were there will be able to support you/answer questions either after the presentation or during the day.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75CB9-644F-4DD4-819F-C1AD3EEF5B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6177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was no debate at General Synod in February about LLF, Martin Snow Bishop of Leicester and Lead Bishop for the LLF process gave a presentation and there was then an opportunity for members of Synod to ask questions.  I’ll speak briefly about the presentation and then give some of the questions and answers provided. He opened his presentation with a question – can we imagine a future together?  One church with all our differences, or are we resigned to go our separate way, mirroring wider society where each one chooses their own truth?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75CB9-644F-4DD4-819F-C1AD3EEF5B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3029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 Outlined ongoing work – based on shared episcopacy and congregations and clergy remaining in communion even if they disagree.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would be based on offering bespoke prayers for those in same sex relationships and devolved episcopal ministry for those who are unable to work with that situation.  Along side this important </a:t>
            </a:r>
            <a:r>
              <a:rPr lang="en-GB" dirty="0" err="1"/>
              <a:t>theologial</a:t>
            </a:r>
            <a:r>
              <a:rPr lang="en-GB" dirty="0"/>
              <a:t> work is being undertaken considering clergy who wish to enter same sex </a:t>
            </a:r>
            <a:r>
              <a:rPr lang="en-GB" dirty="0" err="1"/>
              <a:t>civial</a:t>
            </a:r>
            <a:r>
              <a:rPr lang="en-GB" dirty="0"/>
              <a:t> marriage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75CB9-644F-4DD4-819F-C1AD3EEF5B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8459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 talk through 6 questions which are indicative of the areas  of questions posed by the members of synod. Is it possible to be clear on timing that proposals will come back to Synod at the latest by Feb 2026 to give certainty when LGBTQ+ people may or may not be able to celebrate their love in church? </a:t>
            </a:r>
            <a:r>
              <a:rPr lang="en-GB" b="1" dirty="0"/>
              <a:t>- The Bishop of Leicester was committed to this but can’t be certain.</a:t>
            </a:r>
          </a:p>
          <a:p>
            <a:pPr marL="342900" indent="-342900">
              <a:buAutoNum type="arabicPeriod"/>
            </a:pPr>
            <a:endParaRPr lang="en-GB" dirty="0"/>
          </a:p>
          <a:p>
            <a:r>
              <a:rPr lang="en-GB" dirty="0"/>
              <a:t>2. What resources can be provided for GS members and to Diocesan Synod to enable discussions in Diocese, </a:t>
            </a:r>
            <a:r>
              <a:rPr lang="en-GB" dirty="0" err="1"/>
              <a:t>eg</a:t>
            </a:r>
            <a:r>
              <a:rPr lang="en-GB" dirty="0"/>
              <a:t> what happens in multi-parish benefices, what if incumbent and PCC disagreed? - </a:t>
            </a:r>
            <a:r>
              <a:rPr lang="en-GB" b="1" dirty="0"/>
              <a:t>Resource Materials will be provided by the beginning of March and a rolling update provided over next 6-9 months. There will also be guidance on the context of multi-parish benefices.</a:t>
            </a:r>
          </a:p>
          <a:p>
            <a:r>
              <a:rPr lang="en-GB" dirty="0"/>
              <a:t>Will there be more information for Diocesan Synods on how to make sure the discussions are safe in Diocesan Synod?– </a:t>
            </a:r>
            <a:r>
              <a:rPr lang="en-GB" b="1" dirty="0"/>
              <a:t>the document from LLF resources ‘braver and safer’ will be part of resources provided.</a:t>
            </a:r>
          </a:p>
          <a:p>
            <a:endParaRPr lang="en-GB" dirty="0"/>
          </a:p>
          <a:p>
            <a:r>
              <a:rPr lang="en-GB" dirty="0"/>
              <a:t>3. What should clergy say to good Christians offering themselves for ordination and are already in same sex marriages – should they get divorced? – </a:t>
            </a:r>
            <a:r>
              <a:rPr lang="en-GB" b="1" dirty="0"/>
              <a:t>there is a working group on this area with new guidance available this year.</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75CB9-644F-4DD4-819F-C1AD3EEF5B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5869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 final two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75CB9-644F-4DD4-819F-C1AD3EEF5B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8659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E75CB9-644F-4DD4-819F-C1AD3EEF5B2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187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dirty="0"/>
          </a:p>
        </p:txBody>
      </p:sp>
      <p:sp>
        <p:nvSpPr>
          <p:cNvPr id="2" name="Title 1"/>
          <p:cNvSpPr>
            <a:spLocks noGrp="1"/>
          </p:cNvSpPr>
          <p:nvPr>
            <p:ph type="ctrTitle"/>
          </p:nvPr>
        </p:nvSpPr>
        <p:spPr>
          <a:xfrm>
            <a:off x="4654296" y="1346269"/>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3"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6" y="617415"/>
            <a:ext cx="7123723" cy="457200"/>
          </a:xfrm>
        </p:spPr>
        <p:txBody>
          <a:bodyPr/>
          <a:lstStyle>
            <a:lvl1pPr algn="l">
              <a:defRPr/>
            </a:lvl1pPr>
          </a:lstStyle>
          <a:p>
            <a:fld id="{12241623-A064-4BED-B073-BA4D61433402}" type="datetime1">
              <a:rPr lang="en-US" smtClean="0"/>
              <a:t>3/27/2025</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6"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1"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1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2"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49629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3/27/2025</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983444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8" y="1"/>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700"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0" y="1355239"/>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2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6"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1" y="6170491"/>
            <a:ext cx="2840083" cy="457200"/>
          </a:xfrm>
        </p:spPr>
        <p:txBody>
          <a:bodyPr/>
          <a:lstStyle>
            <a:lvl1pPr algn="l">
              <a:defRPr/>
            </a:lvl1pPr>
          </a:lstStyle>
          <a:p>
            <a:fld id="{E72EB70D-CD01-44DA-83B3-8FEB3383D307}" type="datetime1">
              <a:rPr lang="en-US" smtClean="0"/>
              <a:t>3/27/2025</a:t>
            </a:fld>
            <a:endParaRPr lang="en-US" dirty="0"/>
          </a:p>
        </p:txBody>
      </p:sp>
    </p:spTree>
    <p:extLst>
      <p:ext uri="{BB962C8B-B14F-4D97-AF65-F5344CB8AC3E}">
        <p14:creationId xmlns:p14="http://schemas.microsoft.com/office/powerpoint/2010/main" val="1868219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400"/>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400"/>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3/27/2025</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4082005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40"/>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marL="0" lvl="0" indent="0" algn="l" defTabSz="914446"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40"/>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3/27/2025</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5493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3/27/2025</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81310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3/27/2025</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382987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9" y="640081"/>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1"/>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9" y="3223804"/>
            <a:ext cx="3227715" cy="2872197"/>
          </a:xfrm>
        </p:spPr>
        <p:txBody>
          <a:bodyPr/>
          <a:lstStyle>
            <a:lvl1pPr marL="0" indent="0">
              <a:spcBef>
                <a:spcPts val="1400"/>
              </a:spcBef>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3/27/2025</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508509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 y="1"/>
            <a:ext cx="8102651" cy="6857999"/>
          </a:xfrm>
          <a:solidFill>
            <a:schemeClr val="bg2">
              <a:lumMod val="90000"/>
            </a:schemeClr>
          </a:solidFill>
        </p:spPr>
        <p:txBody>
          <a:bodyPr anchor="t"/>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endParaRPr lang="en-US" dirty="0"/>
          </a:p>
        </p:txBody>
      </p:sp>
      <p:sp>
        <p:nvSpPr>
          <p:cNvPr id="2" name="Title 1"/>
          <p:cNvSpPr>
            <a:spLocks noGrp="1"/>
          </p:cNvSpPr>
          <p:nvPr>
            <p:ph type="title"/>
          </p:nvPr>
        </p:nvSpPr>
        <p:spPr>
          <a:xfrm>
            <a:off x="8476489"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3/27/2025</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31492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3/27/2025</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147043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6"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1"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6"/>
            <a:ext cx="2505996" cy="365125"/>
          </a:xfrm>
        </p:spPr>
        <p:txBody>
          <a:bodyPr/>
          <a:lstStyle/>
          <a:p>
            <a:fld id="{EECF02AB-6034-4B88-BC5A-7C17CB0EF809}" type="datetime1">
              <a:rPr lang="en-US" smtClean="0"/>
              <a:t>3/27/2025</a:t>
            </a:fld>
            <a:endParaRPr lang="en-US" dirty="0"/>
          </a:p>
        </p:txBody>
      </p:sp>
      <p:sp>
        <p:nvSpPr>
          <p:cNvPr id="5" name="Footer Placeholder 4"/>
          <p:cNvSpPr>
            <a:spLocks noGrp="1"/>
          </p:cNvSpPr>
          <p:nvPr>
            <p:ph type="ftr" sz="quarter" idx="11"/>
          </p:nvPr>
        </p:nvSpPr>
        <p:spPr>
          <a:xfrm>
            <a:off x="2933700" y="6296616"/>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4" y="2853202"/>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3"/>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204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1" y="442221"/>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1"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8"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3/27/2025</a:t>
            </a:fld>
            <a:endParaRPr lang="en-US" dirty="0"/>
          </a:p>
        </p:txBody>
      </p:sp>
      <p:sp>
        <p:nvSpPr>
          <p:cNvPr id="5" name="Footer Placeholder 4"/>
          <p:cNvSpPr>
            <a:spLocks noGrp="1"/>
          </p:cNvSpPr>
          <p:nvPr>
            <p:ph type="ftr" sz="quarter" idx="3"/>
          </p:nvPr>
        </p:nvSpPr>
        <p:spPr>
          <a:xfrm>
            <a:off x="1920241"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1"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636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46"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46"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46"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56" algn="l" defTabSz="914446"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56" algn="l" defTabSz="914446"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56" algn="l" defTabSz="914446"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336" indent="-320056" algn="l" defTabSz="914446"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392" indent="-320056" algn="l" defTabSz="914446"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448" indent="-320056" algn="l" defTabSz="914446"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504" indent="-320056" algn="l" defTabSz="914446"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6.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E703E-5AF5-A743-B841-D017C260F7C8}"/>
              </a:ext>
            </a:extLst>
          </p:cNvPr>
          <p:cNvSpPr>
            <a:spLocks noGrp="1"/>
          </p:cNvSpPr>
          <p:nvPr>
            <p:ph type="ctrTitle"/>
          </p:nvPr>
        </p:nvSpPr>
        <p:spPr/>
        <p:txBody>
          <a:bodyPr/>
          <a:lstStyle/>
          <a:p>
            <a:r>
              <a:rPr lang="en-GB" dirty="0"/>
              <a:t>Living in Love and Faith General Synod February 2025</a:t>
            </a:r>
          </a:p>
        </p:txBody>
      </p:sp>
      <p:sp>
        <p:nvSpPr>
          <p:cNvPr id="3" name="Subtitle 2">
            <a:extLst>
              <a:ext uri="{FF2B5EF4-FFF2-40B4-BE49-F238E27FC236}">
                <a16:creationId xmlns:a16="http://schemas.microsoft.com/office/drawing/2014/main" id="{3810C1C2-30EA-8A78-DAAA-290F02322EC5}"/>
              </a:ext>
            </a:extLst>
          </p:cNvPr>
          <p:cNvSpPr>
            <a:spLocks noGrp="1"/>
          </p:cNvSpPr>
          <p:nvPr>
            <p:ph type="subTitle" idx="1"/>
          </p:nvPr>
        </p:nvSpPr>
        <p:spPr/>
        <p:txBody>
          <a:bodyPr/>
          <a:lstStyle/>
          <a:p>
            <a:r>
              <a:rPr lang="en-GB" dirty="0"/>
              <a:t>Lynn Nichol, Lay Representative Diocese of Worcester</a:t>
            </a:r>
          </a:p>
        </p:txBody>
      </p:sp>
      <p:pic>
        <p:nvPicPr>
          <p:cNvPr id="6" name="Video 5">
            <a:hlinkClick r:id="" action="ppaction://media"/>
            <a:extLst>
              <a:ext uri="{FF2B5EF4-FFF2-40B4-BE49-F238E27FC236}">
                <a16:creationId xmlns:a16="http://schemas.microsoft.com/office/drawing/2014/main" id="{BD153FA4-8350-06BB-BD28-7600558E27C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87979884"/>
      </p:ext>
    </p:extLst>
  </p:cSld>
  <p:clrMapOvr>
    <a:masterClrMapping/>
  </p:clrMapOvr>
  <mc:AlternateContent xmlns:mc="http://schemas.openxmlformats.org/markup-compatibility/2006" xmlns:p14="http://schemas.microsoft.com/office/powerpoint/2010/main">
    <mc:Choice Requires="p14">
      <p:transition spd="slow" p14:dur="2000" advTm="35837"/>
    </mc:Choice>
    <mc:Fallback xmlns="">
      <p:transition spd="slow" advTm="35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8187-D940-850F-2B2B-3B2C9317789B}"/>
              </a:ext>
            </a:extLst>
          </p:cNvPr>
          <p:cNvSpPr>
            <a:spLocks noGrp="1"/>
          </p:cNvSpPr>
          <p:nvPr>
            <p:ph type="title"/>
          </p:nvPr>
        </p:nvSpPr>
        <p:spPr/>
        <p:txBody>
          <a:bodyPr>
            <a:normAutofit fontScale="90000"/>
          </a:bodyPr>
          <a:lstStyle/>
          <a:p>
            <a:r>
              <a:rPr lang="en-GB" dirty="0"/>
              <a:t>LIVING IN LOVE AND FAITH: UPDATE ON PROPOSALS </a:t>
            </a:r>
          </a:p>
        </p:txBody>
      </p:sp>
      <p:sp>
        <p:nvSpPr>
          <p:cNvPr id="3" name="Content Placeholder 2">
            <a:extLst>
              <a:ext uri="{FF2B5EF4-FFF2-40B4-BE49-F238E27FC236}">
                <a16:creationId xmlns:a16="http://schemas.microsoft.com/office/drawing/2014/main" id="{F2651A00-B8AF-0C9C-6FD4-87AC94971D22}"/>
              </a:ext>
            </a:extLst>
          </p:cNvPr>
          <p:cNvSpPr>
            <a:spLocks noGrp="1"/>
          </p:cNvSpPr>
          <p:nvPr>
            <p:ph idx="1"/>
          </p:nvPr>
        </p:nvSpPr>
        <p:spPr/>
        <p:txBody>
          <a:bodyPr/>
          <a:lstStyle/>
          <a:p>
            <a:r>
              <a:rPr lang="en-GB" dirty="0"/>
              <a:t>‘</a:t>
            </a:r>
            <a:r>
              <a:rPr lang="en-GB" sz="2800" dirty="0"/>
              <a:t>Can we imagine a future together? One church with all our differences, or are we resigned to go our separate ways, mirroring wider society where each one chooses their own truth’?</a:t>
            </a:r>
          </a:p>
        </p:txBody>
      </p:sp>
      <p:pic>
        <p:nvPicPr>
          <p:cNvPr id="6" name="Video 5">
            <a:hlinkClick r:id="" action="ppaction://media"/>
            <a:extLst>
              <a:ext uri="{FF2B5EF4-FFF2-40B4-BE49-F238E27FC236}">
                <a16:creationId xmlns:a16="http://schemas.microsoft.com/office/drawing/2014/main" id="{02A0B222-D37A-756C-25FD-F92EABECB38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0798895"/>
      </p:ext>
    </p:extLst>
  </p:cSld>
  <p:clrMapOvr>
    <a:masterClrMapping/>
  </p:clrMapOvr>
  <mc:AlternateContent xmlns:mc="http://schemas.openxmlformats.org/markup-compatibility/2006" xmlns:p14="http://schemas.microsoft.com/office/powerpoint/2010/main">
    <mc:Choice Requires="p14">
      <p:transition spd="slow" p14:dur="2000" advTm="38046"/>
    </mc:Choice>
    <mc:Fallback xmlns="">
      <p:transition spd="slow" advTm="38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6B28-C72F-2C2E-20DE-1BB74F7644A6}"/>
              </a:ext>
            </a:extLst>
          </p:cNvPr>
          <p:cNvSpPr>
            <a:spLocks noGrp="1"/>
          </p:cNvSpPr>
          <p:nvPr>
            <p:ph type="title"/>
          </p:nvPr>
        </p:nvSpPr>
        <p:spPr/>
        <p:txBody>
          <a:bodyPr>
            <a:normAutofit fontScale="90000"/>
          </a:bodyPr>
          <a:lstStyle/>
          <a:p>
            <a:r>
              <a:rPr lang="en-GB" dirty="0"/>
              <a:t>LIVING IN LOVE AND FAITH: UPDATE ON PROPOSALS </a:t>
            </a:r>
          </a:p>
        </p:txBody>
      </p:sp>
      <p:sp>
        <p:nvSpPr>
          <p:cNvPr id="3" name="Content Placeholder 2">
            <a:extLst>
              <a:ext uri="{FF2B5EF4-FFF2-40B4-BE49-F238E27FC236}">
                <a16:creationId xmlns:a16="http://schemas.microsoft.com/office/drawing/2014/main" id="{0196D40E-4AA9-4433-C235-F2F2552FD964}"/>
              </a:ext>
            </a:extLst>
          </p:cNvPr>
          <p:cNvSpPr>
            <a:spLocks noGrp="1"/>
          </p:cNvSpPr>
          <p:nvPr>
            <p:ph idx="1"/>
          </p:nvPr>
        </p:nvSpPr>
        <p:spPr/>
        <p:txBody>
          <a:bodyPr/>
          <a:lstStyle/>
          <a:p>
            <a:r>
              <a:rPr lang="en-GB" dirty="0"/>
              <a:t>Outlined ongoing work – shared episcopacy and congregations and clergy remaining in communion even if they disagree.</a:t>
            </a:r>
          </a:p>
          <a:p>
            <a:r>
              <a:rPr lang="en-GB" dirty="0"/>
              <a:t>Based on offering bespoke prayers for those in same sex relationships and devolved episcopal ministry for those who are unable to work in that situation.</a:t>
            </a:r>
          </a:p>
          <a:p>
            <a:r>
              <a:rPr lang="en-GB" dirty="0"/>
              <a:t>Alongside - important theological work is being undertaken considering clergy who wish to enter same sex civil marriage.</a:t>
            </a:r>
          </a:p>
          <a:p>
            <a:r>
              <a:rPr lang="en-GB" dirty="0"/>
              <a:t>He apologised that the timetable had slipped on this.</a:t>
            </a:r>
          </a:p>
          <a:p>
            <a:endParaRPr lang="en-GB" dirty="0"/>
          </a:p>
          <a:p>
            <a:endParaRPr lang="en-GB" dirty="0"/>
          </a:p>
        </p:txBody>
      </p:sp>
      <p:pic>
        <p:nvPicPr>
          <p:cNvPr id="20" name="Video 19">
            <a:hlinkClick r:id="" action="ppaction://media"/>
            <a:extLst>
              <a:ext uri="{FF2B5EF4-FFF2-40B4-BE49-F238E27FC236}">
                <a16:creationId xmlns:a16="http://schemas.microsoft.com/office/drawing/2014/main" id="{B86B9DF3-45AA-3750-7D35-7A4C30C6960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84593714"/>
      </p:ext>
    </p:extLst>
  </p:cSld>
  <p:clrMapOvr>
    <a:masterClrMapping/>
  </p:clrMapOvr>
  <mc:AlternateContent xmlns:mc="http://schemas.openxmlformats.org/markup-compatibility/2006" xmlns:p14="http://schemas.microsoft.com/office/powerpoint/2010/main">
    <mc:Choice Requires="p14">
      <p:transition spd="slow" p14:dur="2000" advTm="36919"/>
    </mc:Choice>
    <mc:Fallback xmlns="">
      <p:transition spd="slow" advTm="36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C9353-A60D-6929-9B0D-10C3EFD7DB56}"/>
              </a:ext>
            </a:extLst>
          </p:cNvPr>
          <p:cNvSpPr>
            <a:spLocks noGrp="1"/>
          </p:cNvSpPr>
          <p:nvPr>
            <p:ph type="title"/>
          </p:nvPr>
        </p:nvSpPr>
        <p:spPr/>
        <p:txBody>
          <a:bodyPr/>
          <a:lstStyle/>
          <a:p>
            <a:r>
              <a:rPr lang="en-GB" dirty="0"/>
              <a:t>Questions and Answers</a:t>
            </a:r>
          </a:p>
        </p:txBody>
      </p:sp>
      <p:sp>
        <p:nvSpPr>
          <p:cNvPr id="3" name="Content Placeholder 2">
            <a:extLst>
              <a:ext uri="{FF2B5EF4-FFF2-40B4-BE49-F238E27FC236}">
                <a16:creationId xmlns:a16="http://schemas.microsoft.com/office/drawing/2014/main" id="{F979C04D-A319-222A-4329-0BD6359C4476}"/>
              </a:ext>
            </a:extLst>
          </p:cNvPr>
          <p:cNvSpPr>
            <a:spLocks noGrp="1"/>
          </p:cNvSpPr>
          <p:nvPr>
            <p:ph idx="1"/>
          </p:nvPr>
        </p:nvSpPr>
        <p:spPr>
          <a:xfrm>
            <a:off x="1920240" y="2550020"/>
            <a:ext cx="8770571" cy="3651504"/>
          </a:xfrm>
        </p:spPr>
        <p:txBody>
          <a:bodyPr>
            <a:normAutofit fontScale="55000" lnSpcReduction="20000"/>
          </a:bodyPr>
          <a:lstStyle/>
          <a:p>
            <a:r>
              <a:rPr lang="en-GB" dirty="0"/>
              <a:t>1. Will proposals come back to General  Synod at the latest by Feb 2026 to give certainty when LGBTQ+ people may or may not be able to celebrate their love in church? </a:t>
            </a:r>
            <a:r>
              <a:rPr lang="en-GB" b="1" dirty="0"/>
              <a:t>- The Bishop of Leicester was committed to this but can’t be certain.</a:t>
            </a:r>
          </a:p>
          <a:p>
            <a:pPr marL="342917" indent="-342917">
              <a:buAutoNum type="arabicPeriod"/>
            </a:pPr>
            <a:endParaRPr lang="en-GB" dirty="0"/>
          </a:p>
          <a:p>
            <a:r>
              <a:rPr lang="en-GB" dirty="0"/>
              <a:t>2. What resources can be provided for GS members and to Diocesan Synod to enable discussions in Diocese, </a:t>
            </a:r>
            <a:r>
              <a:rPr lang="en-GB" dirty="0" err="1"/>
              <a:t>eg</a:t>
            </a:r>
            <a:r>
              <a:rPr lang="en-GB" dirty="0"/>
              <a:t> what happens in multi-parish benefices, what if incumbent and PCC disagreed? - </a:t>
            </a:r>
            <a:r>
              <a:rPr lang="en-GB" b="1" dirty="0"/>
              <a:t>Resource Materials will be provided in March and a rolling update provided over the  next 6-9 months. </a:t>
            </a:r>
          </a:p>
          <a:p>
            <a:r>
              <a:rPr lang="en-GB" dirty="0"/>
              <a:t>3. Will there be more information for Diocesan Synods on how to make sure the discussions are safe in Diocesan Synod?– </a:t>
            </a:r>
            <a:r>
              <a:rPr lang="en-GB" b="1" dirty="0"/>
              <a:t>guidance will be provided including the document from LLF resources ‘braver and safer’ will be part of resources provided.</a:t>
            </a:r>
          </a:p>
          <a:p>
            <a:endParaRPr lang="en-GB" b="1" dirty="0"/>
          </a:p>
          <a:p>
            <a:r>
              <a:rPr lang="en-GB" dirty="0"/>
              <a:t>4. What should clergy say to good Christians offering themselves for ordination and are already in same sex marriages – should they get divorced? – </a:t>
            </a:r>
            <a:r>
              <a:rPr lang="en-GB" b="1" dirty="0"/>
              <a:t>there is a working group on this area with new guidance available this year.</a:t>
            </a:r>
          </a:p>
          <a:p>
            <a:endParaRPr lang="en-GB" dirty="0"/>
          </a:p>
        </p:txBody>
      </p:sp>
      <p:pic>
        <p:nvPicPr>
          <p:cNvPr id="20" name="Video 19">
            <a:hlinkClick r:id="" action="ppaction://media"/>
            <a:extLst>
              <a:ext uri="{FF2B5EF4-FFF2-40B4-BE49-F238E27FC236}">
                <a16:creationId xmlns:a16="http://schemas.microsoft.com/office/drawing/2014/main" id="{5E28A60D-45E0-F6DB-F4E9-86E4EA7D471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64144232"/>
      </p:ext>
    </p:extLst>
  </p:cSld>
  <p:clrMapOvr>
    <a:masterClrMapping/>
  </p:clrMapOvr>
  <mc:AlternateContent xmlns:mc="http://schemas.openxmlformats.org/markup-compatibility/2006" xmlns:p14="http://schemas.microsoft.com/office/powerpoint/2010/main">
    <mc:Choice Requires="p14">
      <p:transition spd="slow" p14:dur="2000" advTm="65112"/>
    </mc:Choice>
    <mc:Fallback xmlns="">
      <p:transition spd="slow" advTm="65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5B2CC-E987-E339-6726-1F61D2DFA95E}"/>
              </a:ext>
            </a:extLst>
          </p:cNvPr>
          <p:cNvSpPr>
            <a:spLocks noGrp="1"/>
          </p:cNvSpPr>
          <p:nvPr>
            <p:ph type="title"/>
          </p:nvPr>
        </p:nvSpPr>
        <p:spPr/>
        <p:txBody>
          <a:bodyPr/>
          <a:lstStyle/>
          <a:p>
            <a:r>
              <a:rPr lang="en-GB" dirty="0"/>
              <a:t>Questions and Answers</a:t>
            </a:r>
          </a:p>
        </p:txBody>
      </p:sp>
      <p:sp>
        <p:nvSpPr>
          <p:cNvPr id="3" name="Content Placeholder 2">
            <a:extLst>
              <a:ext uri="{FF2B5EF4-FFF2-40B4-BE49-F238E27FC236}">
                <a16:creationId xmlns:a16="http://schemas.microsoft.com/office/drawing/2014/main" id="{9C35F75B-5415-E68C-B22B-81F0FB2B09C3}"/>
              </a:ext>
            </a:extLst>
          </p:cNvPr>
          <p:cNvSpPr>
            <a:spLocks noGrp="1"/>
          </p:cNvSpPr>
          <p:nvPr>
            <p:ph idx="1"/>
          </p:nvPr>
        </p:nvSpPr>
        <p:spPr/>
        <p:txBody>
          <a:bodyPr>
            <a:normAutofit/>
          </a:bodyPr>
          <a:lstStyle/>
          <a:p>
            <a:r>
              <a:rPr lang="en-GB" dirty="0"/>
              <a:t>5. What reassurance can you give that alternative episcopal oversight will not be a post code lottery? </a:t>
            </a:r>
            <a:r>
              <a:rPr lang="en-GB" b="1" dirty="0"/>
              <a:t>The possible Devolved Episcopal Ministry (only an idea not final proposal) is a national framework and needs to be sufficient for those who need it and needs to be part of the consultation with Dioceses. </a:t>
            </a:r>
          </a:p>
          <a:p>
            <a:r>
              <a:rPr lang="en-GB" dirty="0"/>
              <a:t>6. What can we pray for? </a:t>
            </a:r>
            <a:r>
              <a:rPr lang="en-GB" b="1" dirty="0"/>
              <a:t>– that that these are healthy conversations about where God is leading us as a church.</a:t>
            </a:r>
          </a:p>
          <a:p>
            <a:endParaRPr lang="en-GB" dirty="0"/>
          </a:p>
        </p:txBody>
      </p:sp>
      <p:pic>
        <p:nvPicPr>
          <p:cNvPr id="7" name="Video 6">
            <a:hlinkClick r:id="" action="ppaction://media"/>
            <a:extLst>
              <a:ext uri="{FF2B5EF4-FFF2-40B4-BE49-F238E27FC236}">
                <a16:creationId xmlns:a16="http://schemas.microsoft.com/office/drawing/2014/main" id="{48302944-D9B7-03A7-8567-2FBD29286C61}"/>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5215149"/>
      </p:ext>
    </p:extLst>
  </p:cSld>
  <p:clrMapOvr>
    <a:masterClrMapping/>
  </p:clrMapOvr>
  <mc:AlternateContent xmlns:mc="http://schemas.openxmlformats.org/markup-compatibility/2006" xmlns:p14="http://schemas.microsoft.com/office/powerpoint/2010/main">
    <mc:Choice Requires="p14">
      <p:transition spd="slow" p14:dur="2000" advTm="29770"/>
    </mc:Choice>
    <mc:Fallback xmlns="">
      <p:transition spd="slow" advTm="29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29978-04EC-FFB7-F77C-CFFB86CAFFEA}"/>
              </a:ext>
            </a:extLst>
          </p:cNvPr>
          <p:cNvSpPr>
            <a:spLocks noGrp="1"/>
          </p:cNvSpPr>
          <p:nvPr>
            <p:ph type="title"/>
          </p:nvPr>
        </p:nvSpPr>
        <p:spPr/>
        <p:txBody>
          <a:bodyPr/>
          <a:lstStyle/>
          <a:p>
            <a:r>
              <a:rPr lang="en-GB" dirty="0"/>
              <a:t>Next steps</a:t>
            </a:r>
          </a:p>
        </p:txBody>
      </p:sp>
      <p:sp>
        <p:nvSpPr>
          <p:cNvPr id="3" name="Content Placeholder 2">
            <a:extLst>
              <a:ext uri="{FF2B5EF4-FFF2-40B4-BE49-F238E27FC236}">
                <a16:creationId xmlns:a16="http://schemas.microsoft.com/office/drawing/2014/main" id="{19A17653-C5FD-4853-F491-284B58CB1A44}"/>
              </a:ext>
            </a:extLst>
          </p:cNvPr>
          <p:cNvSpPr>
            <a:spLocks noGrp="1"/>
          </p:cNvSpPr>
          <p:nvPr>
            <p:ph idx="1"/>
          </p:nvPr>
        </p:nvSpPr>
        <p:spPr/>
        <p:txBody>
          <a:bodyPr/>
          <a:lstStyle/>
          <a:p>
            <a:pPr marL="285764" indent="-285764">
              <a:buFont typeface="Arial" panose="020B0604020202020204" pitchFamily="34" charset="0"/>
              <a:buChar char="•"/>
            </a:pPr>
            <a:r>
              <a:rPr lang="en-GB" dirty="0"/>
              <a:t>LLF team will continue to work on proposals and theological work that will be brought to future meetings of General Synod </a:t>
            </a:r>
          </a:p>
          <a:p>
            <a:pPr marL="285764" indent="-285764">
              <a:buFont typeface="Arial" panose="020B0604020202020204" pitchFamily="34" charset="0"/>
              <a:buChar char="•"/>
            </a:pPr>
            <a:r>
              <a:rPr lang="en-GB" dirty="0"/>
              <a:t>Diocesan Synods will be consulted before July 2025 General Synod Meeting</a:t>
            </a:r>
          </a:p>
          <a:p>
            <a:endParaRPr lang="en-GB" dirty="0"/>
          </a:p>
          <a:p>
            <a:r>
              <a:rPr lang="en-GB" dirty="0"/>
              <a:t>Thank you for listening!</a:t>
            </a:r>
          </a:p>
        </p:txBody>
      </p:sp>
      <p:pic>
        <p:nvPicPr>
          <p:cNvPr id="12" name="Video 11">
            <a:hlinkClick r:id="" action="ppaction://media"/>
            <a:extLst>
              <a:ext uri="{FF2B5EF4-FFF2-40B4-BE49-F238E27FC236}">
                <a16:creationId xmlns:a16="http://schemas.microsoft.com/office/drawing/2014/main" id="{4A54FA7C-07F3-C073-BAA4-6A9271B56D0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46620341"/>
      </p:ext>
    </p:extLst>
  </p:cSld>
  <p:clrMapOvr>
    <a:masterClrMapping/>
  </p:clrMapOvr>
  <mc:AlternateContent xmlns:mc="http://schemas.openxmlformats.org/markup-compatibility/2006" xmlns:p14="http://schemas.microsoft.com/office/powerpoint/2010/main">
    <mc:Choice Requires="p14">
      <p:transition spd="slow" p14:dur="2000" advTm="21628"/>
    </mc:Choice>
    <mc:Fallback xmlns="">
      <p:transition spd="slow" advTm="21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8B12BEDA79C848AB2864A38E926E41" ma:contentTypeVersion="21" ma:contentTypeDescription="Create a new document." ma:contentTypeScope="" ma:versionID="fd6d2b28c30e773084a58dee4cf19397">
  <xsd:schema xmlns:xsd="http://www.w3.org/2001/XMLSchema" xmlns:xs="http://www.w3.org/2001/XMLSchema" xmlns:p="http://schemas.microsoft.com/office/2006/metadata/properties" xmlns:ns2="a31859d0-5739-4239-b663-2b0690e0c11b" xmlns:ns3="e0ec7ab6-184d-4c45-8f26-02e0df9cfdea" targetNamespace="http://schemas.microsoft.com/office/2006/metadata/properties" ma:root="true" ma:fieldsID="230d7001374554110fa9de7e78a2ccaa" ns2:_="" ns3:_="">
    <xsd:import namespace="a31859d0-5739-4239-b663-2b0690e0c11b"/>
    <xsd:import namespace="e0ec7ab6-184d-4c45-8f26-02e0df9cfde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Referral"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1859d0-5739-4239-b663-2b0690e0c11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a89974e-291d-4c47-8174-6bed149735d8}" ma:internalName="TaxCatchAll" ma:showField="CatchAllData" ma:web="a31859d0-5739-4239-b663-2b0690e0c11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0ec7ab6-184d-4c45-8f26-02e0df9cfde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62c8af-dbec-4d83-b7e7-c3538f6eff6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eferral" ma:index="26" nillable="true" ma:displayName="Referral" ma:format="Dropdown" ma:internalName="Referral">
      <xsd:simpleType>
        <xsd:restriction base="dms:Text">
          <xsd:maxLength value="1"/>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ec7ab6-184d-4c45-8f26-02e0df9cfdea">
      <Terms xmlns="http://schemas.microsoft.com/office/infopath/2007/PartnerControls"/>
    </lcf76f155ced4ddcb4097134ff3c332f>
    <Referral xmlns="e0ec7ab6-184d-4c45-8f26-02e0df9cfdea" xsi:nil="true"/>
    <TaxCatchAll xmlns="a31859d0-5739-4239-b663-2b0690e0c11b" xsi:nil="true"/>
  </documentManagement>
</p:properties>
</file>

<file path=customXml/itemProps1.xml><?xml version="1.0" encoding="utf-8"?>
<ds:datastoreItem xmlns:ds="http://schemas.openxmlformats.org/officeDocument/2006/customXml" ds:itemID="{5CE96598-EBEB-41F3-AEAA-C38070301F29}"/>
</file>

<file path=customXml/itemProps2.xml><?xml version="1.0" encoding="utf-8"?>
<ds:datastoreItem xmlns:ds="http://schemas.openxmlformats.org/officeDocument/2006/customXml" ds:itemID="{FDCB1308-8E17-4047-87BA-4A91855ADC9D}"/>
</file>

<file path=customXml/itemProps3.xml><?xml version="1.0" encoding="utf-8"?>
<ds:datastoreItem xmlns:ds="http://schemas.openxmlformats.org/officeDocument/2006/customXml" ds:itemID="{64148EE5-6B0A-41FC-A4F0-63DD3868488D}"/>
</file>

<file path=docProps/app.xml><?xml version="1.0" encoding="utf-8"?>
<Properties xmlns="http://schemas.openxmlformats.org/officeDocument/2006/extended-properties" xmlns:vt="http://schemas.openxmlformats.org/officeDocument/2006/docPropsVTypes">
  <TotalTime>1</TotalTime>
  <Words>982</Words>
  <Application>Microsoft Office PowerPoint</Application>
  <PresentationFormat>Widescreen</PresentationFormat>
  <Paragraphs>41</Paragraphs>
  <Slides>6</Slides>
  <Notes>6</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Meiryo</vt:lpstr>
      <vt:lpstr>Aptos</vt:lpstr>
      <vt:lpstr>Arial</vt:lpstr>
      <vt:lpstr>Corbel</vt:lpstr>
      <vt:lpstr>SketchLinesVTI</vt:lpstr>
      <vt:lpstr>Living in Love and Faith General Synod February 2025</vt:lpstr>
      <vt:lpstr>LIVING IN LOVE AND FAITH: UPDATE ON PROPOSALS </vt:lpstr>
      <vt:lpstr>LIVING IN LOVE AND FAITH: UPDATE ON PROPOSALS </vt:lpstr>
      <vt:lpstr>Questions and Answers</vt:lpstr>
      <vt:lpstr>Questions and Answers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 Setchell</dc:creator>
  <cp:lastModifiedBy>Sam Setchell</cp:lastModifiedBy>
  <cp:revision>1</cp:revision>
  <dcterms:created xsi:type="dcterms:W3CDTF">2025-03-27T11:49:51Z</dcterms:created>
  <dcterms:modified xsi:type="dcterms:W3CDTF">2025-03-27T11:51:23Z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0x0101006F8B12BEDA79C848AB2864A38E926E41</vt:lpwstr>
  </property>
</Properties>
</file>